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revisionInfo.xml" ContentType="application/vnd.ms-powerpoint.revisioninfo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2299216-53A1-2841-F7A3-30DB64CC2DCA}" v="71" dt="2026-10-19T14:23:56.3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customXml" Target="../customXml/item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3886200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1143000"/>
            <a:ext cx="2743200" cy="12801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Aptos"/>
              </a:rPr>
              <a:t>THE
GRAIN GAME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434840" y="1234440"/>
            <a:ext cx="6766560" cy="5943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141414"/>
                </a:solidFill>
                <a:latin typeface="Aptos"/>
              </a:rPr>
              <a:t>Make informed grain-marketing decisions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34840" y="1965960"/>
            <a:ext cx="6629400" cy="11887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100" b="0">
                <a:solidFill>
                  <a:srgbClr val="5F5F5F"/>
                </a:solidFill>
                <a:latin typeface="Aptos"/>
              </a:rPr>
              <a:t>Use market information, personal outlook, and a disciplined sales plan to decide when and how much corn to sell.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34840" y="5212080"/>
            <a:ext cx="2331720" cy="424788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434840" y="5989320"/>
            <a:ext cx="640080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100" b="1">
                <a:solidFill>
                  <a:srgbClr val="5F5F5F"/>
                </a:solidFill>
                <a:latin typeface="Aptos"/>
              </a:rPr>
              <a:t>AGRICULTURAL BUSINESS  •  GRADES 9–12  •  60 MINUTES</a:t>
            </a:r>
          </a:p>
        </p:txBody>
      </p:sp>
      <p:pic>
        <p:nvPicPr>
          <p:cNvPr id="8" name="Picture 7" descr="A close-up of a logo&#10;&#10;AI-generated content may be incorrect.">
            <a:extLst>
              <a:ext uri="{FF2B5EF4-FFF2-40B4-BE49-F238E27FC236}">
                <a16:creationId xmlns:a16="http://schemas.microsoft.com/office/drawing/2014/main" id="{E4C66BC5-C848-0D6C-1E62-DA1305ADAAB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035" b="26316"/>
          <a:stretch>
            <a:fillRect/>
          </a:stretch>
        </p:blipFill>
        <p:spPr>
          <a:xfrm>
            <a:off x="8220933" y="5073968"/>
            <a:ext cx="2038350" cy="69883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Your Marketing Challenge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INTRODUCTION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34440"/>
            <a:ext cx="484632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500" b="1">
                <a:solidFill>
                  <a:srgbClr val="D50032"/>
                </a:solidFill>
                <a:latin typeface="Aptos"/>
              </a:rPr>
              <a:t>You are the decision-maker.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1783080"/>
            <a:ext cx="5074920" cy="18288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0">
                <a:solidFill>
                  <a:srgbClr val="141414"/>
                </a:solidFill>
                <a:latin typeface="Aptos"/>
              </a:rPr>
              <a:t>Your farm has 100,000 bushels of corn to market. At seven points during the year, you will review new information and decide whether to sell or hold.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080760" y="1325880"/>
            <a:ext cx="5166360" cy="4069080"/>
          </a:xfrm>
          <a:prstGeom prst="roundRect">
            <a:avLst/>
          </a:prstGeom>
          <a:solidFill>
            <a:srgbClr val="F4F4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46520" y="1691640"/>
            <a:ext cx="4434840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1">
                <a:solidFill>
                  <a:srgbClr val="D50032"/>
                </a:solidFill>
                <a:latin typeface="Aptos"/>
              </a:rPr>
              <a:t>ESSENTIAL QUESTION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446520" y="2240280"/>
            <a:ext cx="4389120" cy="21945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How can a producer make grain-marketing decisions when future prices are uncertain?</a:t>
            </a:r>
          </a:p>
        </p:txBody>
      </p:sp>
      <p:pic>
        <p:nvPicPr>
          <p:cNvPr id="13" name="Picture 12" descr="A diagram of a supply line&#10;&#10;AI-generated content may be incorrect.">
            <a:extLst>
              <a:ext uri="{FF2B5EF4-FFF2-40B4-BE49-F238E27FC236}">
                <a16:creationId xmlns:a16="http://schemas.microsoft.com/office/drawing/2014/main" id="{E89DC3F5-A7A6-C356-AAB0-65911128D8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Let’s Get Started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GAME SETUP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1261872"/>
            <a:ext cx="6583680" cy="452628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2000">
                <a:solidFill>
                  <a:srgbClr val="141414"/>
                </a:solidFill>
                <a:latin typeface="Aptos"/>
              </a:defRPr>
            </a:pPr>
            <a:r>
              <a:t>Name your farm.</a:t>
            </a:r>
          </a:p>
          <a:p>
            <a:pPr>
              <a:spcAft>
                <a:spcPts val="900"/>
              </a:spcAft>
              <a:defRPr sz="2000">
                <a:solidFill>
                  <a:srgbClr val="141414"/>
                </a:solidFill>
                <a:latin typeface="Aptos"/>
              </a:defRPr>
            </a:pPr>
            <a:r>
              <a:t>Begin with 100,000 bushels of corn.</a:t>
            </a:r>
          </a:p>
          <a:p>
            <a:pPr>
              <a:spcAft>
                <a:spcPts val="900"/>
              </a:spcAft>
              <a:defRPr sz="2000">
                <a:solidFill>
                  <a:srgbClr val="141414"/>
                </a:solidFill>
                <a:latin typeface="Aptos"/>
              </a:defRPr>
            </a:pPr>
            <a:r>
              <a:t>Make decisions across seven pricing dates.</a:t>
            </a:r>
          </a:p>
          <a:p>
            <a:pPr>
              <a:spcAft>
                <a:spcPts val="900"/>
              </a:spcAft>
              <a:defRPr sz="2000">
                <a:solidFill>
                  <a:srgbClr val="141414"/>
                </a:solidFill>
                <a:latin typeface="Aptos"/>
              </a:defRPr>
            </a:pPr>
            <a:r>
              <a:t>Sell in 10,000-bushel increments.</a:t>
            </a:r>
          </a:p>
          <a:p>
            <a:pPr>
              <a:spcAft>
                <a:spcPts val="900"/>
              </a:spcAft>
              <a:defRPr sz="2000">
                <a:solidFill>
                  <a:srgbClr val="141414"/>
                </a:solidFill>
                <a:latin typeface="Aptos"/>
              </a:defRPr>
            </a:pPr>
            <a:r>
              <a:t>Sell at least 10,000 bushels at every date.</a:t>
            </a:r>
          </a:p>
          <a:p>
            <a:pPr>
              <a:spcAft>
                <a:spcPts val="900"/>
              </a:spcAft>
              <a:defRPr sz="2000">
                <a:solidFill>
                  <a:srgbClr val="141414"/>
                </a:solidFill>
                <a:latin typeface="Aptos"/>
              </a:defRPr>
            </a:pPr>
            <a:r>
              <a:t>Sell 100% of the crop by August 15.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955279" y="1508760"/>
            <a:ext cx="2834640" cy="1298448"/>
          </a:xfrm>
          <a:prstGeom prst="roundRect">
            <a:avLst/>
          </a:prstGeom>
          <a:solidFill>
            <a:srgbClr val="F4F4F4"/>
          </a:solidFill>
          <a:ln w="25400"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156448" y="1606972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Starting point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56448" y="1923852"/>
            <a:ext cx="2545456" cy="82484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1">
                <a:solidFill>
                  <a:srgbClr val="D50032"/>
                </a:solidFill>
                <a:latin typeface="Aptos"/>
              </a:rPr>
              <a:t>Current price: $4.00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543800" y="3246120"/>
            <a:ext cx="3794760" cy="141732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7708392" y="3355848"/>
            <a:ext cx="3465576" cy="119786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Base each decision on the information available in that round, not on what happens later.</a:t>
            </a:r>
          </a:p>
        </p:txBody>
      </p:sp>
      <p:pic>
        <p:nvPicPr>
          <p:cNvPr id="15" name="Picture 14" descr="A diagram of a supply line&#10;&#10;AI-generated content may be incorrect.">
            <a:extLst>
              <a:ext uri="{FF2B5EF4-FFF2-40B4-BE49-F238E27FC236}">
                <a16:creationId xmlns:a16="http://schemas.microsoft.com/office/drawing/2014/main" id="{DE5D59CB-DABD-362A-D0D3-5CF43835016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Score Sheet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RECORD EACH DECISION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731520" y="1417320"/>
            <a:ext cx="1325880" cy="685800"/>
          </a:xfrm>
          <a:prstGeom prst="rect">
            <a:avLst/>
          </a:prstGeom>
          <a:solidFill>
            <a:srgbClr val="D500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58952" y="1490472"/>
            <a:ext cx="1271016" cy="521207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Date</a:t>
            </a:r>
          </a:p>
        </p:txBody>
      </p:sp>
      <p:sp>
        <p:nvSpPr>
          <p:cNvPr id="10" name="Rectangle 9"/>
          <p:cNvSpPr/>
          <p:nvPr/>
        </p:nvSpPr>
        <p:spPr>
          <a:xfrm>
            <a:off x="2057400" y="1417320"/>
            <a:ext cx="1417320" cy="685800"/>
          </a:xfrm>
          <a:prstGeom prst="rect">
            <a:avLst/>
          </a:prstGeom>
          <a:solidFill>
            <a:srgbClr val="D500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2084831" y="1490472"/>
            <a:ext cx="1362456" cy="521207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Bushels
Sold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474720" y="1417320"/>
            <a:ext cx="1097280" cy="685800"/>
          </a:xfrm>
          <a:prstGeom prst="rect">
            <a:avLst/>
          </a:prstGeom>
          <a:solidFill>
            <a:srgbClr val="D500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3502151" y="1490472"/>
            <a:ext cx="1042415" cy="521207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Price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572000" y="1417320"/>
            <a:ext cx="1600200" cy="685800"/>
          </a:xfrm>
          <a:prstGeom prst="rect">
            <a:avLst/>
          </a:prstGeom>
          <a:solidFill>
            <a:srgbClr val="D500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599432" y="1490472"/>
            <a:ext cx="1545336" cy="521207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Total Bushels
Sold</a:t>
            </a:r>
          </a:p>
        </p:txBody>
      </p:sp>
      <p:sp>
        <p:nvSpPr>
          <p:cNvPr id="16" name="Rectangle 15"/>
          <p:cNvSpPr/>
          <p:nvPr/>
        </p:nvSpPr>
        <p:spPr>
          <a:xfrm>
            <a:off x="6172200" y="1417320"/>
            <a:ext cx="1417320" cy="685800"/>
          </a:xfrm>
          <a:prstGeom prst="rect">
            <a:avLst/>
          </a:prstGeom>
          <a:solidFill>
            <a:srgbClr val="D500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199632" y="1490472"/>
            <a:ext cx="1362456" cy="521207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$$$ from
Sale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589520" y="1417320"/>
            <a:ext cx="1417320" cy="685800"/>
          </a:xfrm>
          <a:prstGeom prst="rect">
            <a:avLst/>
          </a:prstGeom>
          <a:solidFill>
            <a:srgbClr val="D50032"/>
          </a:solidFill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616952" y="1490472"/>
            <a:ext cx="1362456" cy="521207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1">
                <a:solidFill>
                  <a:srgbClr val="FFFFFF"/>
                </a:solidFill>
                <a:latin typeface="Aptos"/>
              </a:rPr>
              <a:t>$$$
Total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1520" y="2103120"/>
            <a:ext cx="13258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58952" y="2176272"/>
            <a:ext cx="1271016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41414"/>
                </a:solidFill>
                <a:latin typeface="Aptos"/>
              </a:rPr>
              <a:t>Sept. 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2057400" y="2103120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3474720" y="2103120"/>
            <a:ext cx="10972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4572000" y="2103120"/>
            <a:ext cx="16002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6172200" y="2103120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ectangle 25"/>
          <p:cNvSpPr/>
          <p:nvPr/>
        </p:nvSpPr>
        <p:spPr>
          <a:xfrm>
            <a:off x="7589520" y="2103120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731520" y="2578608"/>
            <a:ext cx="132588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58952" y="2651760"/>
            <a:ext cx="1271016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41414"/>
                </a:solidFill>
                <a:latin typeface="Aptos"/>
              </a:rPr>
              <a:t>Sept. 30</a:t>
            </a:r>
          </a:p>
        </p:txBody>
      </p:sp>
      <p:sp>
        <p:nvSpPr>
          <p:cNvPr id="29" name="Rectangle 28"/>
          <p:cNvSpPr/>
          <p:nvPr/>
        </p:nvSpPr>
        <p:spPr>
          <a:xfrm>
            <a:off x="2057400" y="2578608"/>
            <a:ext cx="141732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3474720" y="2578608"/>
            <a:ext cx="109728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Rectangle 30"/>
          <p:cNvSpPr/>
          <p:nvPr/>
        </p:nvSpPr>
        <p:spPr>
          <a:xfrm>
            <a:off x="4572000" y="2578608"/>
            <a:ext cx="160020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6172200" y="2578608"/>
            <a:ext cx="141732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Rectangle 32"/>
          <p:cNvSpPr/>
          <p:nvPr/>
        </p:nvSpPr>
        <p:spPr>
          <a:xfrm>
            <a:off x="7589520" y="2578608"/>
            <a:ext cx="141732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4" name="Rectangle 33"/>
          <p:cNvSpPr/>
          <p:nvPr/>
        </p:nvSpPr>
        <p:spPr>
          <a:xfrm>
            <a:off x="731520" y="3054096"/>
            <a:ext cx="13258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758952" y="3127248"/>
            <a:ext cx="1271016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41414"/>
                </a:solidFill>
                <a:latin typeface="Aptos"/>
              </a:rPr>
              <a:t>Jan. 3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057400" y="3054096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7" name="Rectangle 36"/>
          <p:cNvSpPr/>
          <p:nvPr/>
        </p:nvSpPr>
        <p:spPr>
          <a:xfrm>
            <a:off x="3474720" y="3054096"/>
            <a:ext cx="10972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4572000" y="3054096"/>
            <a:ext cx="16002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6172200" y="3054096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Rectangle 39"/>
          <p:cNvSpPr/>
          <p:nvPr/>
        </p:nvSpPr>
        <p:spPr>
          <a:xfrm>
            <a:off x="7589520" y="3054096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Rectangle 40"/>
          <p:cNvSpPr/>
          <p:nvPr/>
        </p:nvSpPr>
        <p:spPr>
          <a:xfrm>
            <a:off x="731520" y="3529584"/>
            <a:ext cx="132588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TextBox 41"/>
          <p:cNvSpPr txBox="1"/>
          <p:nvPr/>
        </p:nvSpPr>
        <p:spPr>
          <a:xfrm>
            <a:off x="758952" y="3602736"/>
            <a:ext cx="1271016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41414"/>
                </a:solidFill>
                <a:latin typeface="Aptos"/>
              </a:rPr>
              <a:t>Mar. 31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057400" y="3529584"/>
            <a:ext cx="141732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3474720" y="3529584"/>
            <a:ext cx="109728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4572000" y="3529584"/>
            <a:ext cx="160020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6172200" y="3529584"/>
            <a:ext cx="141732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Rectangle 46"/>
          <p:cNvSpPr/>
          <p:nvPr/>
        </p:nvSpPr>
        <p:spPr>
          <a:xfrm>
            <a:off x="7589520" y="3529584"/>
            <a:ext cx="141732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Rectangle 47"/>
          <p:cNvSpPr/>
          <p:nvPr/>
        </p:nvSpPr>
        <p:spPr>
          <a:xfrm>
            <a:off x="731520" y="4005072"/>
            <a:ext cx="13258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9" name="TextBox 48"/>
          <p:cNvSpPr txBox="1"/>
          <p:nvPr/>
        </p:nvSpPr>
        <p:spPr>
          <a:xfrm>
            <a:off x="758952" y="4078224"/>
            <a:ext cx="1271016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41414"/>
                </a:solidFill>
                <a:latin typeface="Aptos"/>
              </a:rPr>
              <a:t>June 15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2057400" y="4005072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3474720" y="4005072"/>
            <a:ext cx="10972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Rectangle 51"/>
          <p:cNvSpPr/>
          <p:nvPr/>
        </p:nvSpPr>
        <p:spPr>
          <a:xfrm>
            <a:off x="4572000" y="4005072"/>
            <a:ext cx="16002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3" name="Rectangle 52"/>
          <p:cNvSpPr/>
          <p:nvPr/>
        </p:nvSpPr>
        <p:spPr>
          <a:xfrm>
            <a:off x="6172200" y="4005072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4" name="Rectangle 53"/>
          <p:cNvSpPr/>
          <p:nvPr/>
        </p:nvSpPr>
        <p:spPr>
          <a:xfrm>
            <a:off x="7589520" y="4005072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Rectangle 54"/>
          <p:cNvSpPr/>
          <p:nvPr/>
        </p:nvSpPr>
        <p:spPr>
          <a:xfrm>
            <a:off x="731520" y="4480560"/>
            <a:ext cx="132588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TextBox 55"/>
          <p:cNvSpPr txBox="1"/>
          <p:nvPr/>
        </p:nvSpPr>
        <p:spPr>
          <a:xfrm>
            <a:off x="758952" y="4553712"/>
            <a:ext cx="1271016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41414"/>
                </a:solidFill>
                <a:latin typeface="Aptos"/>
              </a:rPr>
              <a:t>July 15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2057400" y="4480560"/>
            <a:ext cx="141732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3474720" y="4480560"/>
            <a:ext cx="109728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Rectangle 58"/>
          <p:cNvSpPr/>
          <p:nvPr/>
        </p:nvSpPr>
        <p:spPr>
          <a:xfrm>
            <a:off x="4572000" y="4480560"/>
            <a:ext cx="160020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0" name="Rectangle 59"/>
          <p:cNvSpPr/>
          <p:nvPr/>
        </p:nvSpPr>
        <p:spPr>
          <a:xfrm>
            <a:off x="6172200" y="4480560"/>
            <a:ext cx="141732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7589520" y="4480560"/>
            <a:ext cx="1417320" cy="475488"/>
          </a:xfrm>
          <a:prstGeom prst="rect">
            <a:avLst/>
          </a:prstGeom>
          <a:solidFill>
            <a:srgbClr val="F4F4F4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Rectangle 61"/>
          <p:cNvSpPr/>
          <p:nvPr/>
        </p:nvSpPr>
        <p:spPr>
          <a:xfrm>
            <a:off x="731520" y="4956048"/>
            <a:ext cx="13258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3" name="TextBox 62"/>
          <p:cNvSpPr txBox="1"/>
          <p:nvPr/>
        </p:nvSpPr>
        <p:spPr>
          <a:xfrm>
            <a:off x="758952" y="5029200"/>
            <a:ext cx="1271016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0">
                <a:solidFill>
                  <a:srgbClr val="141414"/>
                </a:solidFill>
                <a:latin typeface="Aptos"/>
              </a:rPr>
              <a:t>Aug. 15</a:t>
            </a:r>
          </a:p>
        </p:txBody>
      </p:sp>
      <p:sp>
        <p:nvSpPr>
          <p:cNvPr id="64" name="Rectangle 63"/>
          <p:cNvSpPr/>
          <p:nvPr/>
        </p:nvSpPr>
        <p:spPr>
          <a:xfrm>
            <a:off x="2057400" y="4956048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3474720" y="4956048"/>
            <a:ext cx="109728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4572000" y="4956048"/>
            <a:ext cx="160020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Rectangle 66"/>
          <p:cNvSpPr/>
          <p:nvPr/>
        </p:nvSpPr>
        <p:spPr>
          <a:xfrm>
            <a:off x="6172200" y="4956048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Rectangle 67"/>
          <p:cNvSpPr/>
          <p:nvPr/>
        </p:nvSpPr>
        <p:spPr>
          <a:xfrm>
            <a:off x="7589520" y="4956048"/>
            <a:ext cx="1417320" cy="475488"/>
          </a:xfrm>
          <a:prstGeom prst="rect">
            <a:avLst/>
          </a:prstGeom>
          <a:solidFill>
            <a:srgbClr val="FFFFFF"/>
          </a:solidFill>
          <a:ln>
            <a:solidFill>
              <a:srgbClr val="BE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Rounded Rectangle 68"/>
          <p:cNvSpPr/>
          <p:nvPr/>
        </p:nvSpPr>
        <p:spPr>
          <a:xfrm>
            <a:off x="960120" y="5715000"/>
            <a:ext cx="4937760" cy="50292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0" name="TextBox 69"/>
          <p:cNvSpPr txBox="1"/>
          <p:nvPr/>
        </p:nvSpPr>
        <p:spPr>
          <a:xfrm>
            <a:off x="1124712" y="5824728"/>
            <a:ext cx="4608576" cy="28346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Check: cumulative bushels sold may not exceed 100,000.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400800" y="5742432"/>
            <a:ext cx="475488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400" b="1">
                <a:solidFill>
                  <a:srgbClr val="141414"/>
                </a:solidFill>
                <a:latin typeface="Aptos"/>
              </a:rPr>
              <a:t>Sale revenue = bushels sold × current price</a:t>
            </a:r>
          </a:p>
        </p:txBody>
      </p:sp>
      <p:pic>
        <p:nvPicPr>
          <p:cNvPr id="73" name="Picture 72" descr="A diagram of a supply line&#10;&#10;AI-generated content may be incorrect.">
            <a:extLst>
              <a:ext uri="{FF2B5EF4-FFF2-40B4-BE49-F238E27FC236}">
                <a16:creationId xmlns:a16="http://schemas.microsoft.com/office/drawing/2014/main" id="{A56DE846-B616-9D9D-606B-9A75F7BE454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September 1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PRICING ROUND 1 OF 7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2834640" cy="1298448"/>
          </a:xfrm>
          <a:prstGeom prst="roundRect">
            <a:avLst/>
          </a:prstGeom>
          <a:solidFill>
            <a:srgbClr val="F4F4F4"/>
          </a:solidFill>
          <a:ln w="25400"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370283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September 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1687162"/>
            <a:ext cx="2423160" cy="42062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1">
                <a:solidFill>
                  <a:srgbClr val="D50032"/>
                </a:solidFill>
                <a:latin typeface="Aptos"/>
              </a:rPr>
              <a:t>Current price: $4.00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1298448"/>
            <a:ext cx="70408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1">
                <a:solidFill>
                  <a:srgbClr val="D50032"/>
                </a:solidFill>
                <a:latin typeface="Aptos"/>
              </a:rPr>
              <a:t>MARKET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0752" y="1737360"/>
            <a:ext cx="7315200" cy="32918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A bumper U.S. corn harvest is expected.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Tight South American supplies support U.S. exports.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New price lows pressure farmers; soybeans appear relatively attractive.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51960"/>
            <a:ext cx="10698480" cy="9144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4361688"/>
            <a:ext cx="10369296" cy="69494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Sell now or hold until the end of the month?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440680"/>
            <a:ext cx="1024128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5F5F5F"/>
                </a:solidFill>
                <a:latin typeface="Aptos"/>
              </a:rPr>
              <a:t>Record your bushels sold, price, cumulative totals, and one-sentence rationale before moving on.</a:t>
            </a:r>
          </a:p>
        </p:txBody>
      </p:sp>
      <p:pic>
        <p:nvPicPr>
          <p:cNvPr id="17" name="Picture 16" descr="A diagram of a supply line&#10;&#10;AI-generated content may be incorrect.">
            <a:extLst>
              <a:ext uri="{FF2B5EF4-FFF2-40B4-BE49-F238E27FC236}">
                <a16:creationId xmlns:a16="http://schemas.microsoft.com/office/drawing/2014/main" id="{894C68A7-AFCE-43EB-C983-AD4DF0241C6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September 30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PRICING ROUND 2 OF 7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2834640" cy="1298448"/>
          </a:xfrm>
          <a:prstGeom prst="roundRect">
            <a:avLst/>
          </a:prstGeom>
          <a:solidFill>
            <a:srgbClr val="F4F4F4"/>
          </a:solidFill>
          <a:ln w="25400"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332653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September 30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1630717"/>
            <a:ext cx="2423160" cy="42062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1">
                <a:solidFill>
                  <a:srgbClr val="D50032"/>
                </a:solidFill>
                <a:latin typeface="Aptos"/>
              </a:rPr>
              <a:t>Current price: $4.20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1298448"/>
            <a:ext cx="70408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1">
                <a:solidFill>
                  <a:srgbClr val="D50032"/>
                </a:solidFill>
                <a:latin typeface="Aptos"/>
              </a:rPr>
              <a:t>MARKET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0752" y="1737360"/>
            <a:ext cx="7315200" cy="32918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Low prices are limiting farmer selling.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Early Midwest harvest results are mixed but generally good.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Ethanol and export business are stronger than expected.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51960"/>
            <a:ext cx="10698480" cy="9144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4361688"/>
            <a:ext cx="10369296" cy="69494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Sell now or hold through the rest of the calendar year?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440680"/>
            <a:ext cx="1024128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5F5F5F"/>
                </a:solidFill>
                <a:latin typeface="Aptos"/>
              </a:rPr>
              <a:t>Record your bushels sold, price, cumulative totals, and one-sentence rationale before moving on.</a:t>
            </a:r>
          </a:p>
        </p:txBody>
      </p:sp>
      <p:pic>
        <p:nvPicPr>
          <p:cNvPr id="17" name="Picture 16" descr="A diagram of a supply line&#10;&#10;AI-generated content may be incorrect.">
            <a:extLst>
              <a:ext uri="{FF2B5EF4-FFF2-40B4-BE49-F238E27FC236}">
                <a16:creationId xmlns:a16="http://schemas.microsoft.com/office/drawing/2014/main" id="{0570EA29-0CB0-0BF0-E53A-F32FE8CED94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January 3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PRICING ROUND 3 OF 7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2834640" cy="1298448"/>
          </a:xfrm>
          <a:prstGeom prst="roundRect">
            <a:avLst/>
          </a:prstGeom>
          <a:solidFill>
            <a:srgbClr val="F4F4F4"/>
          </a:solidFill>
          <a:ln w="25400"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351468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January 3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1668347"/>
            <a:ext cx="2423160" cy="42062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1">
                <a:solidFill>
                  <a:srgbClr val="D50032"/>
                </a:solidFill>
                <a:latin typeface="Aptos"/>
              </a:rPr>
              <a:t>Current price: $4.50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1298448"/>
            <a:ext cx="70408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1">
                <a:solidFill>
                  <a:srgbClr val="D50032"/>
                </a:solidFill>
                <a:latin typeface="Aptos"/>
              </a:rPr>
              <a:t>MARKET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0752" y="1737360"/>
            <a:ext cx="7315200" cy="32918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The U.S. crop is not as large as earlier estimated.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South American corn is off to a rough start.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Some farmers are selling to generate cash flow.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51960"/>
            <a:ext cx="10698480" cy="9144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4361688"/>
            <a:ext cx="10369296" cy="69494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Sell now or hold until the end of March?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440680"/>
            <a:ext cx="1024128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5F5F5F"/>
                </a:solidFill>
                <a:latin typeface="Aptos"/>
              </a:rPr>
              <a:t>Record your bushels sold, price, cumulative totals, and one-sentence rationale before moving on.</a:t>
            </a:r>
          </a:p>
        </p:txBody>
      </p:sp>
      <p:pic>
        <p:nvPicPr>
          <p:cNvPr id="17" name="Picture 16" descr="A diagram of a supply line&#10;&#10;AI-generated content may be incorrect.">
            <a:extLst>
              <a:ext uri="{FF2B5EF4-FFF2-40B4-BE49-F238E27FC236}">
                <a16:creationId xmlns:a16="http://schemas.microsoft.com/office/drawing/2014/main" id="{BBDA289E-FC3A-DDC7-551D-2BBA836F2B6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March 31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PRICING ROUND 4 OF 7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2834640" cy="1298448"/>
          </a:xfrm>
          <a:prstGeom prst="roundRect">
            <a:avLst/>
          </a:prstGeom>
          <a:solidFill>
            <a:srgbClr val="F4F4F4"/>
          </a:solidFill>
          <a:ln w="25400"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351468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March 31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1668347"/>
            <a:ext cx="2423160" cy="42062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1">
                <a:solidFill>
                  <a:srgbClr val="D50032"/>
                </a:solidFill>
                <a:latin typeface="Aptos"/>
              </a:rPr>
              <a:t>Current price: $5.00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1298448"/>
            <a:ext cx="70408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1">
                <a:solidFill>
                  <a:srgbClr val="D50032"/>
                </a:solidFill>
                <a:latin typeface="Aptos"/>
              </a:rPr>
              <a:t>MARKET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0752" y="1737360"/>
            <a:ext cx="7315200" cy="32918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Corn rebounds after a lower-acreage planting report.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South American weather is not great.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Farmers still hold sizable old-crop inventories.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Bird-flu concerns affect broiler production.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51960"/>
            <a:ext cx="10698480" cy="9144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4361688"/>
            <a:ext cx="10369296" cy="69494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Sell now or wait until planting is finished?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440680"/>
            <a:ext cx="1024128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5F5F5F"/>
                </a:solidFill>
                <a:latin typeface="Aptos"/>
              </a:rPr>
              <a:t>Record your bushels sold, price, cumulative totals, and one-sentence rationale before moving on.</a:t>
            </a:r>
          </a:p>
        </p:txBody>
      </p:sp>
      <p:pic>
        <p:nvPicPr>
          <p:cNvPr id="17" name="Picture 16" descr="A diagram of a supply line&#10;&#10;AI-generated content may be incorrect.">
            <a:extLst>
              <a:ext uri="{FF2B5EF4-FFF2-40B4-BE49-F238E27FC236}">
                <a16:creationId xmlns:a16="http://schemas.microsoft.com/office/drawing/2014/main" id="{67A19A22-CAE8-FD6F-44F4-D0C89B86B30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June 15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PRICING ROUND 5 OF 7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2834640" cy="1298448"/>
          </a:xfrm>
          <a:prstGeom prst="roundRect">
            <a:avLst/>
          </a:prstGeom>
          <a:solidFill>
            <a:srgbClr val="F4F4F4"/>
          </a:solidFill>
          <a:ln w="25400"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370283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June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1687162"/>
            <a:ext cx="2423160" cy="42062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1">
                <a:solidFill>
                  <a:srgbClr val="D50032"/>
                </a:solidFill>
                <a:latin typeface="Aptos"/>
              </a:rPr>
              <a:t>Current price: $5.20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1298448"/>
            <a:ext cx="70408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1">
                <a:solidFill>
                  <a:srgbClr val="D50032"/>
                </a:solidFill>
                <a:latin typeface="Aptos"/>
              </a:rPr>
              <a:t>MARKET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0752" y="1737360"/>
            <a:ext cx="7315200" cy="32918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June is among the warmest on record.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Exports remain strong.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South America appears to have a good crop.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The bird-flu issue is receding.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51960"/>
            <a:ext cx="10698480" cy="9144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4361688"/>
            <a:ext cx="10369296" cy="69494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Sell now or wait until July 15?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440680"/>
            <a:ext cx="1024128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5F5F5F"/>
                </a:solidFill>
                <a:latin typeface="Aptos"/>
              </a:rPr>
              <a:t>Record your bushels sold, price, cumulative totals, and one-sentence rationale before moving on.</a:t>
            </a:r>
          </a:p>
        </p:txBody>
      </p:sp>
      <p:pic>
        <p:nvPicPr>
          <p:cNvPr id="17" name="Picture 16" descr="A diagram of a supply line&#10;&#10;AI-generated content may be incorrect.">
            <a:extLst>
              <a:ext uri="{FF2B5EF4-FFF2-40B4-BE49-F238E27FC236}">
                <a16:creationId xmlns:a16="http://schemas.microsoft.com/office/drawing/2014/main" id="{91CE8EAD-4050-78AE-5921-1FB065BF0D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July 15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PRICING ROUND 6 OF 7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2834640" cy="1298448"/>
          </a:xfrm>
          <a:prstGeom prst="roundRect">
            <a:avLst/>
          </a:prstGeom>
          <a:solidFill>
            <a:srgbClr val="F4F4F4"/>
          </a:solidFill>
          <a:ln w="25400"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95528" y="1351468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July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95528" y="1668347"/>
            <a:ext cx="2423160" cy="42062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1">
                <a:solidFill>
                  <a:srgbClr val="D50032"/>
                </a:solidFill>
                <a:latin typeface="Aptos"/>
              </a:rPr>
              <a:t>Current price: $5.00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1298448"/>
            <a:ext cx="70408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1">
                <a:solidFill>
                  <a:srgbClr val="D50032"/>
                </a:solidFill>
                <a:latin typeface="Aptos"/>
              </a:rPr>
              <a:t>MARKET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0752" y="1737360"/>
            <a:ext cx="7315200" cy="32918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U.S. weather looks favorable through harvest.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Farmers are beginning to sell old-crop bushels.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South America’s corn crop also looks good.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51960"/>
            <a:ext cx="10698480" cy="9144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4361688"/>
            <a:ext cx="10369296" cy="69494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Sell now or hold another month?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440680"/>
            <a:ext cx="1024128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5F5F5F"/>
                </a:solidFill>
                <a:latin typeface="Aptos"/>
              </a:rPr>
              <a:t>Record your bushels sold, price, cumulative totals, and one-sentence rationale before moving on.</a:t>
            </a:r>
          </a:p>
        </p:txBody>
      </p:sp>
      <p:pic>
        <p:nvPicPr>
          <p:cNvPr id="17" name="Picture 16" descr="A diagram of a supply line&#10;&#10;AI-generated content may be incorrect.">
            <a:extLst>
              <a:ext uri="{FF2B5EF4-FFF2-40B4-BE49-F238E27FC236}">
                <a16:creationId xmlns:a16="http://schemas.microsoft.com/office/drawing/2014/main" id="{EC8A4C04-EA03-DD2F-BB5A-EAE1CCC3AD1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August 15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PRICING ROUND 7 OF 7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234440"/>
            <a:ext cx="2834640" cy="1298448"/>
          </a:xfrm>
          <a:prstGeom prst="roundRect">
            <a:avLst/>
          </a:prstGeom>
          <a:solidFill>
            <a:srgbClr val="F4F4F4"/>
          </a:solidFill>
          <a:ln w="25400"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786121" y="1417320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August 15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86121" y="1734199"/>
            <a:ext cx="2423160" cy="42062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1">
                <a:solidFill>
                  <a:srgbClr val="D50032"/>
                </a:solidFill>
                <a:latin typeface="Aptos"/>
              </a:rPr>
              <a:t>Current price: $4.50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794760" y="1298448"/>
            <a:ext cx="70408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200" b="1">
                <a:solidFill>
                  <a:srgbClr val="D50032"/>
                </a:solidFill>
                <a:latin typeface="Aptos"/>
              </a:rPr>
              <a:t>MARKET INFORMATION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730752" y="1737360"/>
            <a:ext cx="7315200" cy="329184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An August crop report contains bearish yield surprises.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The rest of the growing season looks favorable.</a:t>
            </a:r>
          </a:p>
          <a:p>
            <a:pPr>
              <a:spcAft>
                <a:spcPts val="900"/>
              </a:spcAft>
              <a:defRPr sz="1900">
                <a:solidFill>
                  <a:srgbClr val="141414"/>
                </a:solidFill>
                <a:latin typeface="Aptos"/>
              </a:defRPr>
            </a:pPr>
            <a:r>
              <a:t>South American production is larger than expected.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8368" y="4251960"/>
            <a:ext cx="10698480" cy="914400"/>
          </a:xfrm>
          <a:prstGeom prst="roundRect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22959" y="4361688"/>
            <a:ext cx="10369296" cy="694944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1700" b="1">
                <a:solidFill>
                  <a:srgbClr val="FFFFFF"/>
                </a:solidFill>
                <a:latin typeface="Aptos"/>
              </a:rPr>
              <a:t>Sell the balance of the crop.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9808" y="5440680"/>
            <a:ext cx="1024128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5F5F5F"/>
                </a:solidFill>
                <a:latin typeface="Aptos"/>
              </a:rPr>
              <a:t>Record your bushels sold, price, cumulative totals, and one-sentence rationale before moving on.</a:t>
            </a:r>
          </a:p>
        </p:txBody>
      </p:sp>
      <p:pic>
        <p:nvPicPr>
          <p:cNvPr id="17" name="Picture 16" descr="A diagram of a supply line&#10;&#10;AI-generated content may be incorrect.">
            <a:extLst>
              <a:ext uri="{FF2B5EF4-FFF2-40B4-BE49-F238E27FC236}">
                <a16:creationId xmlns:a16="http://schemas.microsoft.com/office/drawing/2014/main" id="{47558125-69AC-631F-D3DA-6A2BFD691524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02920" y="310896"/>
            <a:ext cx="8869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600" b="1">
                <a:solidFill>
                  <a:srgbClr val="141414"/>
                </a:solidFill>
                <a:latin typeface="Aptos"/>
              </a:rPr>
              <a:t>Final Math + Debrief</a:t>
            </a:r>
          </a:p>
        </p:txBody>
      </p:sp>
      <p:sp>
        <p:nvSpPr>
          <p:cNvPr id="4" name="Rectangle 3"/>
          <p:cNvSpPr/>
          <p:nvPr/>
        </p:nvSpPr>
        <p:spPr>
          <a:xfrm>
            <a:off x="502920" y="941832"/>
            <a:ext cx="11155680" cy="27432"/>
          </a:xfrm>
          <a:prstGeom prst="rect">
            <a:avLst/>
          </a:prstGeom>
          <a:solidFill>
            <a:srgbClr val="D500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372600" y="393192"/>
            <a:ext cx="2011680" cy="274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1000" b="1">
                <a:solidFill>
                  <a:srgbClr val="5F5F5F"/>
                </a:solidFill>
                <a:latin typeface="Aptos"/>
              </a:rPr>
              <a:t>CLOSURE</a:t>
            </a:r>
          </a:p>
        </p:txBody>
      </p:sp>
      <p:pic>
        <p:nvPicPr>
          <p:cNvPr id="6" name="Picture 5" descr="image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8360" y="6419088"/>
            <a:ext cx="1920240" cy="34982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02920" y="6455664"/>
            <a:ext cx="4572000" cy="1828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800" b="0">
                <a:solidFill>
                  <a:srgbClr val="5F5F5F"/>
                </a:solidFill>
                <a:latin typeface="Aptos"/>
              </a:rPr>
              <a:t>THE GRAIN GAME  |  CLASSROOM SIMULATION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58368" y="1371600"/>
            <a:ext cx="2468880" cy="1828800"/>
          </a:xfrm>
          <a:prstGeom prst="roundRect">
            <a:avLst/>
          </a:prstGeom>
          <a:solidFill>
            <a:srgbClr val="F4F4F4"/>
          </a:solidFill>
          <a:ln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Oval 9"/>
          <p:cNvSpPr/>
          <p:nvPr/>
        </p:nvSpPr>
        <p:spPr>
          <a:xfrm>
            <a:off x="749808" y="1490472"/>
            <a:ext cx="594360" cy="5943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22959" y="1572768"/>
            <a:ext cx="457200" cy="45720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435607" y="1572768"/>
            <a:ext cx="141732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Verify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41247" y="2286000"/>
            <a:ext cx="210312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0">
                <a:solidFill>
                  <a:srgbClr val="5F5F5F"/>
                </a:solidFill>
                <a:latin typeface="Aptos"/>
              </a:rPr>
              <a:t>Total bushels sold = 100,000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474720" y="1371600"/>
            <a:ext cx="2468880" cy="1828800"/>
          </a:xfrm>
          <a:prstGeom prst="roundRect">
            <a:avLst/>
          </a:prstGeom>
          <a:solidFill>
            <a:srgbClr val="F4F4F4"/>
          </a:solidFill>
          <a:ln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Oval 14"/>
          <p:cNvSpPr/>
          <p:nvPr/>
        </p:nvSpPr>
        <p:spPr>
          <a:xfrm>
            <a:off x="3566160" y="1490472"/>
            <a:ext cx="594360" cy="5943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3639312" y="1572768"/>
            <a:ext cx="457200" cy="45720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251959" y="1572768"/>
            <a:ext cx="141732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Add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657600" y="2286000"/>
            <a:ext cx="210312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0">
                <a:solidFill>
                  <a:srgbClr val="5F5F5F"/>
                </a:solidFill>
                <a:latin typeface="Aptos"/>
              </a:rPr>
              <a:t>Calculate total grain revenue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291072" y="1371600"/>
            <a:ext cx="2468880" cy="1828800"/>
          </a:xfrm>
          <a:prstGeom prst="roundRect">
            <a:avLst/>
          </a:prstGeom>
          <a:solidFill>
            <a:srgbClr val="F4F4F4"/>
          </a:solidFill>
          <a:ln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Oval 19"/>
          <p:cNvSpPr/>
          <p:nvPr/>
        </p:nvSpPr>
        <p:spPr>
          <a:xfrm>
            <a:off x="6382512" y="1490472"/>
            <a:ext cx="594360" cy="5943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6455664" y="1572768"/>
            <a:ext cx="457200" cy="45720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68312" y="1572768"/>
            <a:ext cx="141732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Divide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473952" y="2286000"/>
            <a:ext cx="210312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0">
                <a:solidFill>
                  <a:srgbClr val="5F5F5F"/>
                </a:solidFill>
                <a:latin typeface="Aptos"/>
              </a:rPr>
              <a:t>Total revenue ÷ 100,000 bushels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07424" y="1371600"/>
            <a:ext cx="2468880" cy="1828800"/>
          </a:xfrm>
          <a:prstGeom prst="roundRect">
            <a:avLst/>
          </a:prstGeom>
          <a:solidFill>
            <a:srgbClr val="F4F4F4"/>
          </a:solidFill>
          <a:ln>
            <a:solidFill>
              <a:srgbClr val="D5003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9198864" y="1490472"/>
            <a:ext cx="594360" cy="594360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272016" y="1572768"/>
            <a:ext cx="457200" cy="45720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84664" y="1572768"/>
            <a:ext cx="141732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141414"/>
                </a:solidFill>
                <a:latin typeface="Aptos"/>
              </a:rPr>
              <a:t>Explain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90304" y="2286000"/>
            <a:ext cx="2103120" cy="594360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400" b="0">
                <a:solidFill>
                  <a:srgbClr val="5F5F5F"/>
                </a:solidFill>
                <a:latin typeface="Aptos"/>
              </a:rPr>
              <a:t>Prepare a 30-second strategy summary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85800" y="3657600"/>
            <a:ext cx="320040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1">
                <a:solidFill>
                  <a:srgbClr val="D50032"/>
                </a:solidFill>
                <a:latin typeface="Aptos"/>
              </a:rPr>
              <a:t>DEBRIEF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85800" y="4069080"/>
            <a:ext cx="10515600" cy="1828800"/>
          </a:xfrm>
          <a:prstGeom prst="rect">
            <a:avLst/>
          </a:prstGeom>
          <a:noFill/>
        </p:spPr>
        <p:txBody>
          <a:bodyPr wrap="square" lIns="45720" tIns="27432" rIns="45720" bIns="27432">
            <a:spAutoFit/>
          </a:bodyPr>
          <a:lstStyle/>
          <a:p>
            <a:pPr>
              <a:spcAft>
                <a:spcPts val="900"/>
              </a:spcAft>
              <a:defRPr sz="1600">
                <a:solidFill>
                  <a:srgbClr val="141414"/>
                </a:solidFill>
                <a:latin typeface="Aptos"/>
              </a:defRPr>
            </a:pPr>
            <a:r>
              <a:t>Which market update most influenced your team?</a:t>
            </a:r>
          </a:p>
          <a:p>
            <a:pPr>
              <a:spcAft>
                <a:spcPts val="900"/>
              </a:spcAft>
              <a:defRPr sz="1600">
                <a:solidFill>
                  <a:srgbClr val="141414"/>
                </a:solidFill>
                <a:latin typeface="Aptos"/>
              </a:defRPr>
            </a:pPr>
            <a:r>
              <a:t>How did the minimum-sale rule affect your strategy?</a:t>
            </a:r>
          </a:p>
          <a:p>
            <a:pPr>
              <a:spcAft>
                <a:spcPts val="900"/>
              </a:spcAft>
              <a:defRPr sz="1600">
                <a:solidFill>
                  <a:srgbClr val="141414"/>
                </a:solidFill>
                <a:latin typeface="Aptos"/>
              </a:defRPr>
            </a:pPr>
            <a:r>
              <a:t>Which decision was reasonable at the time, even if a later price changed the outcome?</a:t>
            </a:r>
          </a:p>
          <a:p>
            <a:pPr>
              <a:spcAft>
                <a:spcPts val="900"/>
              </a:spcAft>
              <a:defRPr sz="1600">
                <a:solidFill>
                  <a:srgbClr val="141414"/>
                </a:solidFill>
                <a:latin typeface="Aptos"/>
              </a:defRPr>
            </a:pPr>
            <a:r>
              <a:t>How could a written marketing plan support more disciplined decisions?</a:t>
            </a:r>
          </a:p>
        </p:txBody>
      </p:sp>
      <p:pic>
        <p:nvPicPr>
          <p:cNvPr id="31" name="Picture 30" descr="A diagram of a supply line&#10;&#10;AI-generated content may be incorrect.">
            <a:extLst>
              <a:ext uri="{FF2B5EF4-FFF2-40B4-BE49-F238E27FC236}">
                <a16:creationId xmlns:a16="http://schemas.microsoft.com/office/drawing/2014/main" id="{9F5EB5F8-9A94-178B-6599-2103BC5EA82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0084" t="89560" r="-109" b="2972"/>
          <a:stretch>
            <a:fillRect/>
          </a:stretch>
        </p:blipFill>
        <p:spPr>
          <a:xfrm>
            <a:off x="6082672" y="6343270"/>
            <a:ext cx="3660628" cy="51174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CE6BE751290024AB70EBAF624F6E8BF" ma:contentTypeVersion="10" ma:contentTypeDescription="Create a new document." ma:contentTypeScope="" ma:versionID="46ac3f8f85cbf0d3d35693e3c5178b3d">
  <xsd:schema xmlns:xsd="http://www.w3.org/2001/XMLSchema" xmlns:xs="http://www.w3.org/2001/XMLSchema" xmlns:p="http://schemas.microsoft.com/office/2006/metadata/properties" xmlns:ns2="214c62c4-2fd0-40e8-8f3c-8ca981503903" targetNamespace="http://schemas.microsoft.com/office/2006/metadata/properties" ma:root="true" ma:fieldsID="3e29343b3c79fec4a026d91ededa1ed8" ns2:_="">
    <xsd:import namespace="214c62c4-2fd0-40e8-8f3c-8ca98150390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4c62c4-2fd0-40e8-8f3c-8ca9815039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displayName="Image Tags_0" ma:hidden="true" ma:internalName="lcf76f155ced4ddcb4097134ff3c332f">
      <xsd:simpleType>
        <xsd:restriction base="dms:Note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dexed="true" ma:internalName="MediaServiceLocatio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14c62c4-2fd0-40e8-8f3c-8ca981503903" xsi:nil="true"/>
  </documentManagement>
</p:properties>
</file>

<file path=customXml/itemProps1.xml><?xml version="1.0" encoding="utf-8"?>
<ds:datastoreItem xmlns:ds="http://schemas.openxmlformats.org/officeDocument/2006/customXml" ds:itemID="{99147071-3432-4D75-A699-8828D7AAF2DF}"/>
</file>

<file path=customXml/itemProps2.xml><?xml version="1.0" encoding="utf-8"?>
<ds:datastoreItem xmlns:ds="http://schemas.openxmlformats.org/officeDocument/2006/customXml" ds:itemID="{05A803A9-AF95-468D-A53E-B868E00C1C82}"/>
</file>

<file path=customXml/itemProps3.xml><?xml version="1.0" encoding="utf-8"?>
<ds:datastoreItem xmlns:ds="http://schemas.openxmlformats.org/officeDocument/2006/customXml" ds:itemID="{4454C4C1-9D38-4E9B-8081-2D3F14BBCA52}"/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Grain Game 2026 – GROWMARK Branded</dc:title>
  <dc:subject>Classroom grain-marketing simulation</dc:subject>
  <dc:creator>Sentel, Brynna</dc:creator>
  <cp:keywords/>
  <dc:description>generated using python-pptx</dc:description>
  <cp:lastModifiedBy>Sentel, Brynna</cp:lastModifiedBy>
  <cp:revision>38</cp:revision>
  <dcterms:created xsi:type="dcterms:W3CDTF">2026-10-19T14:15:14Z</dcterms:created>
  <dcterms:modified xsi:type="dcterms:W3CDTF">2026-10-19T14:24:14Z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0x0101005CE6BE751290024AB70EBAF624F6E8BF</vt:lpwstr>
  </property>
</Properties>
</file>